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10"/>
  </p:handoutMasterIdLst>
  <p:sldIdLst>
    <p:sldId id="269" r:id="rId3"/>
    <p:sldId id="271" r:id="rId4"/>
    <p:sldId id="275" r:id="rId5"/>
    <p:sldId id="273" r:id="rId6"/>
    <p:sldId id="266" r:id="rId7"/>
    <p:sldId id="270" r:id="rId8"/>
    <p:sldId id="274" r:id="rId9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889E20-3233-4A3D-B514-8FA65D5D69BA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1AFCFC-E0A9-43B3-93EA-4000B9D75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3672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332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970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117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C7F9B3-C78B-4DBB-BB84-270F8D6A932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3423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33D77-D6A8-42FE-A754-3C40860335F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6705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015777-7564-41A5-A637-8F5F4AD6CD3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435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50B09-883F-4224-BA0A-688F5B189D6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622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B1BC8-654F-4505-BFD7-EDA1A8AE414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3976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07765-EE0E-4AC4-B370-6567C705D8F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186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BB81C-4373-4634-8294-C51AFD1E44C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9517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F986F-23D4-4831-BC96-A336D2BA05B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317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9205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DFBE50-8389-48B1-83F9-A117F93E761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2579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C5ECA-0937-4F68-BD46-94B12A17B48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8910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5C6D0-B85C-4CEC-ABB9-320D46743E7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581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127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859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256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1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88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90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959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CB18B-A74F-4555-A3A6-C32E9C2CB496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992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C06CAE-D23A-4008-A317-5AACB25152A0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40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l"/>
            <a:r>
              <a:rPr lang="en-US" altLang="en-US" sz="4000" dirty="0" smtClean="0"/>
              <a:t>                                       701</a:t>
            </a:r>
            <a:br>
              <a:rPr lang="en-US" altLang="en-US" sz="4000" dirty="0" smtClean="0"/>
            </a:br>
            <a:r>
              <a:rPr lang="en-US" altLang="en-US" sz="4000" dirty="0" smtClean="0"/>
              <a:t>-</a:t>
            </a:r>
            <a:r>
              <a:rPr lang="en-US" altLang="en-US" sz="4000" b="1" dirty="0" smtClean="0"/>
              <a:t>COPY the following lesson into your </a:t>
            </a:r>
            <a:r>
              <a:rPr lang="en-US" altLang="en-US" sz="4000" b="1" u="sng" dirty="0" smtClean="0"/>
              <a:t>notebook</a:t>
            </a:r>
            <a:r>
              <a:rPr lang="en-US" altLang="en-US" sz="4000" b="1" dirty="0" smtClean="0"/>
              <a:t/>
            </a:r>
            <a:br>
              <a:rPr lang="en-US" altLang="en-US" sz="4000" b="1" dirty="0" smtClean="0"/>
            </a:br>
            <a:r>
              <a:rPr lang="en-US" altLang="en-US" sz="4000" b="1" dirty="0" smtClean="0"/>
              <a:t>-Complete ALL the work in your </a:t>
            </a:r>
            <a:r>
              <a:rPr lang="en-US" altLang="en-US" sz="4000" b="1" u="sng" dirty="0" smtClean="0"/>
              <a:t>notebook</a:t>
            </a:r>
            <a:r>
              <a:rPr lang="en-US" altLang="en-US" sz="4000" dirty="0" smtClean="0"/>
              <a:t/>
            </a:r>
            <a:br>
              <a:rPr lang="en-US" altLang="en-US" sz="4000" dirty="0" smtClean="0"/>
            </a:br>
            <a:r>
              <a:rPr lang="en-US" altLang="en-US" sz="4000" dirty="0" smtClean="0"/>
              <a:t>-This work will be checked on TOMORROW along with </a:t>
            </a:r>
            <a:r>
              <a:rPr lang="en-US" altLang="en-US" sz="4000" i="1" dirty="0" err="1" smtClean="0"/>
              <a:t>Proposito</a:t>
            </a:r>
            <a:r>
              <a:rPr lang="en-US" altLang="en-US" sz="4000" i="1" dirty="0" smtClean="0"/>
              <a:t> &amp; </a:t>
            </a:r>
            <a:r>
              <a:rPr lang="en-US" altLang="en-US" sz="4000" i="1" dirty="0" err="1" smtClean="0"/>
              <a:t>Tarea</a:t>
            </a:r>
            <a:r>
              <a:rPr lang="en-US" altLang="en-US" sz="4000" i="1" dirty="0" smtClean="0"/>
              <a:t># 51</a:t>
            </a:r>
            <a:br>
              <a:rPr lang="en-US" altLang="en-US" sz="4000" i="1" dirty="0" smtClean="0"/>
            </a:br>
            <a:r>
              <a:rPr lang="en-US" altLang="en-US" sz="4000" i="1" u="sng" dirty="0" smtClean="0"/>
              <a:t>** IF I GET A BAD REPORT FROM THE SUBSTITUTE TEACHER, THERE WILL BE CONSEQUENCES***</a:t>
            </a:r>
            <a:endParaRPr lang="en-US" altLang="en-US" sz="4000" u="sng" dirty="0" smtClean="0"/>
          </a:p>
        </p:txBody>
      </p:sp>
    </p:spTree>
    <p:extLst>
      <p:ext uri="{BB962C8B-B14F-4D97-AF65-F5344CB8AC3E}">
        <p14:creationId xmlns:p14="http://schemas.microsoft.com/office/powerpoint/2010/main" val="64580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B050"/>
                </a:solidFill>
              </a:rPr>
              <a:t>Me llamo ____________ Clase 701</a:t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rgbClr val="00B050"/>
                </a:solidFill>
              </a:rPr>
              <a:t>La fecha es el 9 de enero del 2015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65237"/>
            <a:ext cx="8991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51b:</a:t>
            </a:r>
            <a:r>
              <a:rPr lang="en-US" sz="2800" dirty="0" smtClean="0"/>
              <a:t> </a:t>
            </a:r>
            <a:r>
              <a:rPr lang="en-US" sz="2800" dirty="0" err="1" smtClean="0"/>
              <a:t>Practica</a:t>
            </a:r>
            <a:r>
              <a:rPr lang="en-US" sz="2800" dirty="0" smtClean="0"/>
              <a:t> de los </a:t>
            </a:r>
            <a:r>
              <a:rPr lang="en-US" sz="2800" dirty="0" err="1" smtClean="0"/>
              <a:t>verbos</a:t>
            </a:r>
            <a:r>
              <a:rPr lang="en-US" sz="2800" dirty="0" smtClean="0"/>
              <a:t> de </a:t>
            </a:r>
            <a:r>
              <a:rPr lang="en-US" sz="2800" dirty="0" err="1" smtClean="0"/>
              <a:t>cambio</a:t>
            </a:r>
            <a:r>
              <a:rPr lang="en-US" sz="2800" dirty="0" smtClean="0"/>
              <a:t> radical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pPr marL="0" indent="0" eaLnBrk="1" hangingPunct="1">
              <a:buFontTx/>
              <a:buNone/>
              <a:defRPr/>
            </a:pPr>
            <a:r>
              <a:rPr lang="es-ES_tradnl" altLang="en-US" sz="2800" b="1" dirty="0"/>
              <a:t>A. </a:t>
            </a:r>
            <a:r>
              <a:rPr lang="es-ES_tradnl" altLang="en-US" sz="2800" dirty="0"/>
              <a:t>Completa con la forma correcta del verbo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s-ES_tradnl" altLang="en-US" sz="2800" dirty="0"/>
              <a:t>Hoy nosotros _____________ a jugar a las dos. </a:t>
            </a:r>
            <a:r>
              <a:rPr lang="es-ES_tradnl" altLang="en-US" sz="2800" i="1" dirty="0"/>
              <a:t>(empezar)</a:t>
            </a:r>
            <a:endParaRPr lang="es-ES_tradnl" altLang="en-US" sz="2800" dirty="0"/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s-ES_tradnl" altLang="en-US" sz="2800" dirty="0"/>
              <a:t>Nosotros ___________ ganar.  No ___________ perder. </a:t>
            </a:r>
            <a:r>
              <a:rPr lang="es-ES_tradnl" altLang="en-US" sz="2800" dirty="0" smtClean="0"/>
              <a:t>  </a:t>
            </a:r>
            <a:r>
              <a:rPr lang="es-ES_tradnl" altLang="en-US" sz="2800" i="1" dirty="0" smtClean="0"/>
              <a:t>(</a:t>
            </a:r>
            <a:r>
              <a:rPr lang="es-ES_tradnl" altLang="en-US" sz="2800" i="1" dirty="0"/>
              <a:t>querer)</a:t>
            </a:r>
            <a:endParaRPr lang="es-ES_tradnl" altLang="en-US" sz="2800" dirty="0"/>
          </a:p>
          <a:p>
            <a:pPr marL="609600" indent="-609600" eaLnBrk="1" hangingPunct="1">
              <a:buFont typeface="Wingdings" pitchFamily="2" charset="2"/>
              <a:buAutoNum type="arabicPeriod" startAt="3"/>
              <a:defRPr/>
            </a:pPr>
            <a:r>
              <a:rPr lang="es-ES_tradnl" altLang="en-US" sz="2800" dirty="0"/>
              <a:t>Si nosotros ___________ el partido de hoy, _________ todo.</a:t>
            </a:r>
            <a:r>
              <a:rPr lang="es-ES_tradnl" altLang="en-US" sz="2800" i="1" dirty="0"/>
              <a:t> (perder)</a:t>
            </a:r>
          </a:p>
          <a:p>
            <a:pPr marL="0" indent="0" eaLnBrk="1" hangingPunct="1">
              <a:buFontTx/>
              <a:buNone/>
              <a:defRPr/>
            </a:pPr>
            <a:r>
              <a:rPr lang="es-ES_tradnl" altLang="en-US" sz="2800" b="1" dirty="0"/>
              <a:t>B. </a:t>
            </a:r>
            <a:r>
              <a:rPr lang="es-ES_tradnl" altLang="en-US" sz="2800" dirty="0"/>
              <a:t>Re-escribe las oraciones del </a:t>
            </a:r>
            <a:r>
              <a:rPr lang="es-ES_tradnl" altLang="en-US" sz="2800" u="sng" dirty="0"/>
              <a:t>Ej. A </a:t>
            </a:r>
            <a:r>
              <a:rPr lang="es-ES_tradnl" altLang="en-US" sz="2800" dirty="0"/>
              <a:t>al SINGULAR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22859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0366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Verbos de la “Bota”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8229600" cy="5410200"/>
          </a:xfrm>
        </p:spPr>
        <p:txBody>
          <a:bodyPr/>
          <a:lstStyle/>
          <a:p>
            <a:pPr eaLnBrk="1" hangingPunct="1"/>
            <a:r>
              <a:rPr lang="en-US" altLang="en-US" smtClean="0"/>
              <a:t>Stem-changing verbs are also known as “BOOT” verbs.</a:t>
            </a:r>
          </a:p>
          <a:p>
            <a:pPr eaLnBrk="1" hangingPunct="1"/>
            <a:r>
              <a:rPr lang="en-US" altLang="en-US" smtClean="0"/>
              <a:t>Let’s see why; conjugate the verb…</a:t>
            </a:r>
          </a:p>
          <a:p>
            <a:pPr algn="ctr" eaLnBrk="1" hangingPunct="1">
              <a:buFontTx/>
              <a:buNone/>
            </a:pPr>
            <a:r>
              <a:rPr lang="en-US" altLang="en-US" b="1" smtClean="0">
                <a:solidFill>
                  <a:srgbClr val="0000FF"/>
                </a:solidFill>
              </a:rPr>
              <a:t>Devolver</a:t>
            </a:r>
            <a:r>
              <a:rPr lang="en-US" altLang="en-US" sz="2400" b="1" smtClean="0">
                <a:solidFill>
                  <a:srgbClr val="0000FF"/>
                </a:solidFill>
              </a:rPr>
              <a:t> </a:t>
            </a:r>
            <a:r>
              <a:rPr lang="en-US" altLang="en-US" sz="2400" i="1" smtClean="0">
                <a:solidFill>
                  <a:srgbClr val="0000FF"/>
                </a:solidFill>
              </a:rPr>
              <a:t>(to return something)</a:t>
            </a:r>
            <a:r>
              <a:rPr lang="en-US" altLang="en-US" b="1" smtClean="0">
                <a:solidFill>
                  <a:srgbClr val="0000FF"/>
                </a:solidFill>
              </a:rPr>
              <a:t> 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              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		          </a:t>
            </a:r>
            <a:r>
              <a:rPr lang="en-US" altLang="en-US" sz="2400" smtClean="0"/>
              <a:t>Yo		      Nosotros</a:t>
            </a:r>
          </a:p>
          <a:p>
            <a:pPr eaLnBrk="1" hangingPunct="1">
              <a:buFontTx/>
              <a:buNone/>
            </a:pPr>
            <a:r>
              <a:rPr lang="en-US" altLang="en-US" sz="2400" smtClean="0"/>
              <a:t>		              Tú	                 </a:t>
            </a:r>
            <a:r>
              <a:rPr lang="en-US" altLang="en-US" sz="2400" i="1" smtClean="0"/>
              <a:t>vosotros</a:t>
            </a:r>
          </a:p>
          <a:p>
            <a:pPr eaLnBrk="1" hangingPunct="1">
              <a:buFontTx/>
              <a:buNone/>
            </a:pPr>
            <a:r>
              <a:rPr lang="en-US" altLang="en-US" sz="2400" i="1" smtClean="0"/>
              <a:t>	          </a:t>
            </a:r>
            <a:r>
              <a:rPr lang="en-US" altLang="en-US" sz="2400" smtClean="0"/>
              <a:t>Él ella Ud	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743200" y="3962400"/>
            <a:ext cx="1724025" cy="4619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smtClean="0">
                <a:solidFill>
                  <a:srgbClr val="008000"/>
                </a:solidFill>
              </a:rPr>
              <a:t>Dev</a:t>
            </a:r>
            <a:r>
              <a:rPr lang="en-US" altLang="en-US" sz="2400" b="1" smtClean="0">
                <a:solidFill>
                  <a:srgbClr val="FF0000"/>
                </a:solidFill>
              </a:rPr>
              <a:t>ue</a:t>
            </a:r>
            <a:r>
              <a:rPr lang="en-US" altLang="en-US" sz="2400" b="1" smtClean="0">
                <a:solidFill>
                  <a:srgbClr val="008000"/>
                </a:solidFill>
              </a:rPr>
              <a:t>lvo  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743200" y="4419600"/>
            <a:ext cx="1709738" cy="4619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smtClean="0">
                <a:solidFill>
                  <a:srgbClr val="008000"/>
                </a:solidFill>
              </a:rPr>
              <a:t>Dev</a:t>
            </a:r>
            <a:r>
              <a:rPr lang="en-US" altLang="en-US" sz="2400" b="1" smtClean="0">
                <a:solidFill>
                  <a:srgbClr val="FF0000"/>
                </a:solidFill>
              </a:rPr>
              <a:t>ue</a:t>
            </a:r>
            <a:r>
              <a:rPr lang="en-US" altLang="en-US" sz="2400" b="1" smtClean="0">
                <a:solidFill>
                  <a:srgbClr val="008000"/>
                </a:solidFill>
              </a:rPr>
              <a:t>lves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754313" y="4876800"/>
            <a:ext cx="1708150" cy="4619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smtClean="0">
                <a:solidFill>
                  <a:srgbClr val="008000"/>
                </a:solidFill>
              </a:rPr>
              <a:t>Dev</a:t>
            </a:r>
            <a:r>
              <a:rPr lang="en-US" altLang="en-US" sz="2400" b="1" smtClean="0">
                <a:solidFill>
                  <a:srgbClr val="FF0000"/>
                </a:solidFill>
              </a:rPr>
              <a:t>ue</a:t>
            </a:r>
            <a:r>
              <a:rPr lang="en-US" altLang="en-US" sz="2400" b="1" smtClean="0">
                <a:solidFill>
                  <a:srgbClr val="008000"/>
                </a:solidFill>
              </a:rPr>
              <a:t>lve  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649913" y="3962400"/>
            <a:ext cx="1998662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smtClean="0">
                <a:solidFill>
                  <a:srgbClr val="008000"/>
                </a:solidFill>
              </a:rPr>
              <a:t>Devolvemos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5649913" y="4419600"/>
            <a:ext cx="16224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smtClean="0">
                <a:solidFill>
                  <a:srgbClr val="008000"/>
                </a:solidFill>
              </a:rPr>
              <a:t>Devolvéis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6470650" y="4876800"/>
            <a:ext cx="1725613" cy="4619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smtClean="0">
                <a:solidFill>
                  <a:srgbClr val="008000"/>
                </a:solidFill>
              </a:rPr>
              <a:t>Dev</a:t>
            </a:r>
            <a:r>
              <a:rPr lang="en-US" altLang="en-US" sz="2400" b="1" smtClean="0">
                <a:solidFill>
                  <a:srgbClr val="FF0000"/>
                </a:solidFill>
              </a:rPr>
              <a:t>ue</a:t>
            </a:r>
            <a:r>
              <a:rPr lang="en-US" altLang="en-US" sz="2400" b="1" smtClean="0">
                <a:solidFill>
                  <a:srgbClr val="008000"/>
                </a:solidFill>
              </a:rPr>
              <a:t>lven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4257675" y="48768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smtClean="0">
                <a:solidFill>
                  <a:srgbClr val="000000"/>
                </a:solidFill>
              </a:rPr>
              <a:t>Ellos ellas Uds.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4278313" y="4876800"/>
            <a:ext cx="1809750" cy="4619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smtClean="0">
                <a:solidFill>
                  <a:srgbClr val="008000"/>
                </a:solidFill>
              </a:rPr>
              <a:t>Dev</a:t>
            </a:r>
            <a:r>
              <a:rPr lang="en-US" altLang="en-US" sz="2400" b="1" smtClean="0">
                <a:solidFill>
                  <a:srgbClr val="FF0000"/>
                </a:solidFill>
              </a:rPr>
              <a:t>ue</a:t>
            </a:r>
            <a:r>
              <a:rPr lang="en-US" altLang="en-US" sz="2400" b="1" smtClean="0">
                <a:solidFill>
                  <a:srgbClr val="008000"/>
                </a:solidFill>
              </a:rPr>
              <a:t>lven 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2819400" y="5334000"/>
            <a:ext cx="533400" cy="228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900" smtClean="0">
              <a:solidFill>
                <a:srgbClr val="000000"/>
              </a:solidFill>
            </a:endParaRP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3276600" y="5334000"/>
            <a:ext cx="2667000" cy="1682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500" smtClean="0">
              <a:solidFill>
                <a:srgbClr val="000000"/>
              </a:solidFill>
            </a:endParaRPr>
          </a:p>
        </p:txBody>
      </p:sp>
      <p:sp>
        <p:nvSpPr>
          <p:cNvPr id="6158" name="Oval 14"/>
          <p:cNvSpPr>
            <a:spLocks noChangeArrowheads="1"/>
          </p:cNvSpPr>
          <p:nvPr/>
        </p:nvSpPr>
        <p:spPr bwMode="auto">
          <a:xfrm>
            <a:off x="2286000" y="3581400"/>
            <a:ext cx="3810000" cy="26670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800" smtClean="0">
              <a:solidFill>
                <a:srgbClr val="000000"/>
              </a:solidFill>
            </a:endParaRP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304800" y="3352800"/>
            <a:ext cx="3162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smtClean="0">
                <a:solidFill>
                  <a:srgbClr val="FF0000"/>
                </a:solidFill>
              </a:rPr>
              <a:t>See…..it’s a BOOT!!!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762000" y="6248400"/>
            <a:ext cx="7512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smtClean="0">
                <a:solidFill>
                  <a:srgbClr val="0000FF"/>
                </a:solidFill>
              </a:rPr>
              <a:t>YOU ONLY CHANGE WHAT IS </a:t>
            </a:r>
            <a:r>
              <a:rPr lang="en-US" altLang="en-US" sz="2400" b="1" u="sng" smtClean="0">
                <a:solidFill>
                  <a:srgbClr val="FF0000"/>
                </a:solidFill>
              </a:rPr>
              <a:t>INSIDE</a:t>
            </a:r>
            <a:r>
              <a:rPr lang="en-US" altLang="en-US" sz="2400" b="1" smtClean="0">
                <a:solidFill>
                  <a:srgbClr val="0000FF"/>
                </a:solidFill>
              </a:rPr>
              <a:t> THE BOOT!!</a:t>
            </a:r>
          </a:p>
        </p:txBody>
      </p:sp>
    </p:spTree>
    <p:extLst>
      <p:ext uri="{BB962C8B-B14F-4D97-AF65-F5344CB8AC3E}">
        <p14:creationId xmlns:p14="http://schemas.microsoft.com/office/powerpoint/2010/main" val="3170527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nimBg="1"/>
      <p:bldP spid="6149" grpId="0" animBg="1"/>
      <p:bldP spid="6150" grpId="0" animBg="1"/>
      <p:bldP spid="6151" grpId="0"/>
      <p:bldP spid="6152" grpId="0"/>
      <p:bldP spid="6153" grpId="0" animBg="1"/>
      <p:bldP spid="6153" grpId="1" animBg="1"/>
      <p:bldP spid="6154" grpId="0"/>
      <p:bldP spid="6154" grpId="1"/>
      <p:bldP spid="6155" grpId="0" animBg="1"/>
      <p:bldP spid="6156" grpId="0" animBg="1"/>
      <p:bldP spid="6157" grpId="0" animBg="1"/>
      <p:bldP spid="6158" grpId="0" animBg="1"/>
      <p:bldP spid="6159" grpId="0"/>
      <p:bldP spid="616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9067800" cy="56388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s-ES_tradnl" altLang="en-US" sz="2400" b="1" dirty="0" smtClean="0"/>
              <a:t>A. </a:t>
            </a:r>
            <a:r>
              <a:rPr lang="es-ES_tradnl" altLang="en-US" sz="2400" dirty="0" err="1" smtClean="0"/>
              <a:t>Conjugate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the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following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stem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changing</a:t>
            </a:r>
            <a:r>
              <a:rPr lang="es-ES_tradnl" altLang="en-US" sz="2400" dirty="0" smtClean="0"/>
              <a:t> </a:t>
            </a:r>
            <a:r>
              <a:rPr lang="es-ES_tradnl" altLang="en-US" sz="2400" b="1" dirty="0" smtClean="0"/>
              <a:t>E</a:t>
            </a:r>
            <a:r>
              <a:rPr lang="es-ES_tradnl" altLang="en-US" sz="2400" b="1" dirty="0" smtClean="0">
                <a:sym typeface="Wingdings" panose="05000000000000000000" pitchFamily="2" charset="2"/>
              </a:rPr>
              <a:t>IE, OUE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verbs</a:t>
            </a:r>
            <a:endParaRPr lang="es-ES_tradnl" altLang="en-US" sz="2400" dirty="0" smtClean="0"/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s-ES_tradnl" altLang="en-US" sz="2400" dirty="0" smtClean="0"/>
              <a:t>Poder (to be </a:t>
            </a:r>
            <a:r>
              <a:rPr lang="es-ES_tradnl" altLang="en-US" sz="2400" dirty="0" err="1" smtClean="0"/>
              <a:t>able</a:t>
            </a:r>
            <a:r>
              <a:rPr lang="es-ES_tradnl" altLang="en-US" sz="2400" dirty="0" smtClean="0"/>
              <a:t> to)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s-ES_tradnl" altLang="en-US" sz="2400" dirty="0" smtClean="0"/>
              <a:t>Jugar (to </a:t>
            </a:r>
            <a:r>
              <a:rPr lang="es-ES_tradnl" altLang="en-US" sz="2400" dirty="0" err="1" smtClean="0"/>
              <a:t>play</a:t>
            </a:r>
            <a:r>
              <a:rPr lang="es-ES_tradnl" altLang="en-US" sz="2400" dirty="0" smtClean="0"/>
              <a:t>)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s-ES_tradnl" altLang="en-US" sz="2400" dirty="0" smtClean="0"/>
              <a:t>Mover (to </a:t>
            </a:r>
            <a:r>
              <a:rPr lang="es-ES_tradnl" altLang="en-US" sz="2400" dirty="0" err="1" smtClean="0"/>
              <a:t>move</a:t>
            </a:r>
            <a:r>
              <a:rPr lang="es-ES_tradnl" altLang="en-US" sz="2400" dirty="0" smtClean="0"/>
              <a:t>)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s-ES_tradnl" altLang="en-US" sz="2400" dirty="0" smtClean="0"/>
              <a:t>Volver (to </a:t>
            </a:r>
            <a:r>
              <a:rPr lang="es-ES_tradnl" altLang="en-US" sz="2400" dirty="0" err="1" smtClean="0"/>
              <a:t>return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something</a:t>
            </a:r>
            <a:r>
              <a:rPr lang="es-ES_tradnl" altLang="en-US" sz="2400" dirty="0" smtClean="0"/>
              <a:t>)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s-ES_tradnl" altLang="en-US" sz="2400" dirty="0" smtClean="0"/>
              <a:t>Querer (to </a:t>
            </a:r>
            <a:r>
              <a:rPr lang="es-ES_tradnl" altLang="en-US" sz="2400" dirty="0" err="1" smtClean="0"/>
              <a:t>like</a:t>
            </a:r>
            <a:r>
              <a:rPr lang="es-ES_tradnl" altLang="en-US" sz="2400" dirty="0" smtClean="0"/>
              <a:t>/ </a:t>
            </a:r>
            <a:r>
              <a:rPr lang="es-ES_tradnl" altLang="en-US" sz="2400" dirty="0" err="1" smtClean="0"/>
              <a:t>want</a:t>
            </a:r>
            <a:r>
              <a:rPr lang="es-ES_tradnl" altLang="en-US" sz="2400" dirty="0" smtClean="0"/>
              <a:t>)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s-ES_tradnl" altLang="en-US" sz="2400" dirty="0" smtClean="0"/>
              <a:t>Entender (to </a:t>
            </a:r>
            <a:r>
              <a:rPr lang="es-ES_tradnl" altLang="en-US" sz="2400" dirty="0" err="1" smtClean="0"/>
              <a:t>understand</a:t>
            </a:r>
            <a:r>
              <a:rPr lang="es-ES_tradnl" altLang="en-US" sz="2400" dirty="0" smtClean="0"/>
              <a:t>)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s-ES_tradnl" altLang="en-US" sz="2400" dirty="0" smtClean="0"/>
              <a:t>Sentir (to </a:t>
            </a:r>
            <a:r>
              <a:rPr lang="es-ES_tradnl" altLang="en-US" sz="2400" dirty="0" err="1" smtClean="0"/>
              <a:t>feel</a:t>
            </a:r>
            <a:r>
              <a:rPr lang="es-ES_tradnl" altLang="en-US" sz="2400" dirty="0" smtClean="0"/>
              <a:t>)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s-ES_tradnl" altLang="en-US" sz="2400" dirty="0" smtClean="0"/>
              <a:t>Contar (to </a:t>
            </a:r>
            <a:r>
              <a:rPr lang="es-ES_tradnl" altLang="en-US" sz="2400" dirty="0" err="1" smtClean="0"/>
              <a:t>count</a:t>
            </a:r>
            <a:r>
              <a:rPr lang="es-ES_tradnl" altLang="en-US" sz="2400" dirty="0" smtClean="0"/>
              <a:t>)</a:t>
            </a:r>
            <a:endParaRPr lang="es-ES_tradnl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83468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686800" cy="64008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s-ES_tradnl" altLang="en-US" dirty="0" smtClean="0"/>
              <a:t>I-Copia y completa con la forma correcta.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Yo no _________ los libros. (perder)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Marco _________ mas tareas. (querer)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Ricardo me __________ a llamar (volver)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Nosotros __________ estudiar mas (poder)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Carlos y Rosa ___________a las nueve. (dormir)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Tú ___________ mucho. (mentir)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Vosotros ____________ béisbol. (jugar)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Yo _________ la historia. (contar)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175"/>
            <a:ext cx="8229600" cy="911225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51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0" y="1066800"/>
            <a:ext cx="9144000" cy="655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en-US" sz="2800" b="1" smtClean="0"/>
              <a:t>II. </a:t>
            </a:r>
            <a:r>
              <a:rPr lang="en-US" altLang="en-US" sz="2800" smtClean="0"/>
              <a:t>Copia y completa.</a:t>
            </a:r>
            <a:endParaRPr lang="en-US" altLang="en-US" sz="2800" b="1" smtClean="0"/>
          </a:p>
          <a:p>
            <a:pPr marL="0" indent="0">
              <a:lnSpc>
                <a:spcPct val="90000"/>
              </a:lnSpc>
              <a:buFontTx/>
              <a:buAutoNum type="arabicPeriod"/>
            </a:pPr>
            <a:r>
              <a:rPr lang="en-US" altLang="en-US" sz="2800" smtClean="0"/>
              <a:t>Yo ___________ ocho horas cada noche. </a:t>
            </a:r>
            <a:r>
              <a:rPr lang="en-US" altLang="en-US" sz="2800" i="1" smtClean="0"/>
              <a:t>(dormir)</a:t>
            </a:r>
          </a:p>
          <a:p>
            <a:pPr marL="0" indent="0">
              <a:lnSpc>
                <a:spcPct val="90000"/>
              </a:lnSpc>
              <a:buFontTx/>
              <a:buAutoNum type="arabicPeriod"/>
            </a:pPr>
            <a:r>
              <a:rPr lang="en-US" altLang="en-US" sz="2800" smtClean="0"/>
              <a:t>Yo ___________ llegar a la escuela a las ocho menos cuarto </a:t>
            </a:r>
            <a:r>
              <a:rPr lang="en-US" altLang="en-US" sz="2800" i="1" smtClean="0"/>
              <a:t>(poder)</a:t>
            </a:r>
            <a:endParaRPr lang="en-US" altLang="en-US" sz="2800" smtClean="0"/>
          </a:p>
          <a:p>
            <a:pPr marL="0" indent="0">
              <a:lnSpc>
                <a:spcPct val="90000"/>
              </a:lnSpc>
              <a:buFontTx/>
              <a:buAutoNum type="arabicPeriod"/>
            </a:pPr>
            <a:r>
              <a:rPr lang="en-US" altLang="en-US" sz="2800" smtClean="0"/>
              <a:t>Yo ___________ tomar el autobus. </a:t>
            </a:r>
            <a:r>
              <a:rPr lang="en-US" altLang="en-US" sz="2800" i="1" smtClean="0"/>
              <a:t>(querer)</a:t>
            </a:r>
            <a:endParaRPr lang="en-US" altLang="en-US" sz="2800" smtClean="0"/>
          </a:p>
          <a:p>
            <a:pPr marL="0" indent="0">
              <a:lnSpc>
                <a:spcPct val="90000"/>
              </a:lnSpc>
              <a:buFontTx/>
              <a:buAutoNum type="arabicPeriod"/>
            </a:pPr>
            <a:r>
              <a:rPr lang="en-US" altLang="en-US" sz="2800" smtClean="0"/>
              <a:t>Yo ___________(al) futbol despues de las clases. </a:t>
            </a:r>
            <a:r>
              <a:rPr lang="en-US" altLang="en-US" sz="2800" i="1" smtClean="0"/>
              <a:t>(jugar)</a:t>
            </a:r>
            <a:endParaRPr lang="en-US" altLang="en-US" sz="2800" smtClean="0"/>
          </a:p>
          <a:p>
            <a:pPr marL="0" indent="0">
              <a:lnSpc>
                <a:spcPct val="90000"/>
              </a:lnSpc>
              <a:buFontTx/>
              <a:buAutoNum type="arabicPeriod"/>
            </a:pPr>
            <a:r>
              <a:rPr lang="en-US" altLang="en-US" sz="2800" smtClean="0"/>
              <a:t>Yo ___________ con el equipo de la escuela. </a:t>
            </a:r>
            <a:r>
              <a:rPr lang="en-US" altLang="en-US" sz="2800" i="1" smtClean="0"/>
              <a:t>(jugar)</a:t>
            </a:r>
          </a:p>
          <a:p>
            <a:pPr marL="0" indent="0">
              <a:lnSpc>
                <a:spcPct val="90000"/>
              </a:lnSpc>
              <a:buFontTx/>
              <a:buAutoNum type="arabicPeriod"/>
            </a:pPr>
            <a:r>
              <a:rPr lang="en-US" altLang="en-US" sz="2800" smtClean="0"/>
              <a:t>Yo ___________ a casa a las cinco y media o a las seis. </a:t>
            </a:r>
            <a:r>
              <a:rPr lang="en-US" altLang="en-US" sz="2800" i="1" smtClean="0"/>
              <a:t>(volver)</a:t>
            </a:r>
            <a:endParaRPr lang="en-US" altLang="en-US" sz="2800" smtClean="0"/>
          </a:p>
          <a:p>
            <a:pPr marL="0" indent="0">
              <a:lnSpc>
                <a:spcPct val="90000"/>
              </a:lnSpc>
              <a:buFontTx/>
              <a:buAutoNum type="arabicPeriod"/>
            </a:pPr>
            <a:r>
              <a:rPr lang="en-US" altLang="en-US" sz="2800" smtClean="0"/>
              <a:t>Yo ___________ muy bien despues de jugar mucho. </a:t>
            </a:r>
            <a:r>
              <a:rPr lang="en-US" altLang="en-US" sz="2800" i="1" smtClean="0"/>
              <a:t>(dormir)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en-US" sz="2800" b="1" smtClean="0"/>
              <a:t>III. </a:t>
            </a:r>
            <a:r>
              <a:rPr lang="en-US" altLang="en-US" sz="2800" smtClean="0"/>
              <a:t>Re-escribe las oraciones del </a:t>
            </a:r>
            <a:r>
              <a:rPr lang="en-US" altLang="en-US" sz="2800" u="sng" smtClean="0"/>
              <a:t>Ej. A</a:t>
            </a:r>
            <a:r>
              <a:rPr lang="en-US" altLang="en-US" sz="2800" smtClean="0"/>
              <a:t> en el PLURAL.</a:t>
            </a:r>
            <a:endParaRPr lang="en-US" altLang="en-US" sz="2800" b="1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9375"/>
            <a:ext cx="8229600" cy="911225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349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smtClean="0">
                <a:solidFill>
                  <a:srgbClr val="FF0000"/>
                </a:solidFill>
              </a:rPr>
              <a:t>51b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Completa la hoja LOS DEPORTES EN EL MUNDO HISPANO</a:t>
            </a:r>
          </a:p>
        </p:txBody>
      </p:sp>
    </p:spTree>
    <p:extLst>
      <p:ext uri="{BB962C8B-B14F-4D97-AF65-F5344CB8AC3E}">
        <p14:creationId xmlns:p14="http://schemas.microsoft.com/office/powerpoint/2010/main" val="3994984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</TotalTime>
  <Words>389</Words>
  <Application>Microsoft Office PowerPoint</Application>
  <PresentationFormat>On-screen Show (4:3)</PresentationFormat>
  <Paragraphs>59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Default Design</vt:lpstr>
      <vt:lpstr>                                       701 -COPY the following lesson into your notebook -Complete ALL the work in your notebook -This work will be checked on TOMORROW along with Proposito &amp; Tarea# 51 ** IF I GET A BAD REPORT FROM THE SUBSTITUTE TEACHER, THERE WILL BE CONSEQUENCES***</vt:lpstr>
      <vt:lpstr>Me llamo ____________ Clase 701 La fecha es el 9 de enero del 2015</vt:lpstr>
      <vt:lpstr>Verbos de la “Bota”</vt:lpstr>
      <vt:lpstr>Ejercicios</vt:lpstr>
      <vt:lpstr>Practica</vt:lpstr>
      <vt:lpstr>Ejercicios</vt:lpstr>
      <vt:lpstr>Tarea 51b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     Clase 801 La fecha es el 24 de noviembre del 2014</dc:title>
  <dc:creator>Helen Zumaeta</dc:creator>
  <cp:lastModifiedBy>Helen Zumaeta</cp:lastModifiedBy>
  <cp:revision>14</cp:revision>
  <dcterms:created xsi:type="dcterms:W3CDTF">2014-11-24T19:40:58Z</dcterms:created>
  <dcterms:modified xsi:type="dcterms:W3CDTF">2015-02-06T22:10:06Z</dcterms:modified>
</cp:coreProperties>
</file>